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350" r:id="rId2"/>
    <p:sldId id="392" r:id="rId3"/>
    <p:sldId id="351"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69" r:id="rId22"/>
    <p:sldId id="370"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86" r:id="rId39"/>
    <p:sldId id="387" r:id="rId40"/>
    <p:sldId id="388" r:id="rId41"/>
    <p:sldId id="389" r:id="rId42"/>
    <p:sldId id="390" r:id="rId43"/>
    <p:sldId id="391"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F8C501-8469-431F-9413-49F5722446A1}"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27F02B-964E-4A7B-A6F0-CD079893077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89168B6-F360-4878-A3F5-35769F5C2C6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89168B6-F360-4878-A3F5-35769F5C2C6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89168B6-F360-4878-A3F5-35769F5C2C6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579B57E-FE94-4CD5-BD39-89CAD4CB799E}"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89168B6-F360-4878-A3F5-35769F5C2C6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79B57E-FE94-4CD5-BD39-89CAD4CB799E}" type="datetimeFigureOut">
              <a:rPr lang="fr-FR" smtClean="0"/>
              <a:pPr/>
              <a:t>18/03/2020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89168B6-F360-4878-A3F5-35769F5C2C61}"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5400" b="1" dirty="0" smtClean="0"/>
              <a:t>	</a:t>
            </a:r>
            <a:endParaRPr lang="fr-FR" dirty="0"/>
          </a:p>
        </p:txBody>
      </p:sp>
      <p:sp>
        <p:nvSpPr>
          <p:cNvPr id="5" name="Sous-titre 4"/>
          <p:cNvSpPr>
            <a:spLocks noGrp="1"/>
          </p:cNvSpPr>
          <p:nvPr>
            <p:ph type="subTitle" idx="1"/>
          </p:nvPr>
        </p:nvSpPr>
        <p:spPr>
          <a:xfrm>
            <a:off x="533400" y="1196752"/>
            <a:ext cx="7854696" cy="3784384"/>
          </a:xfrm>
        </p:spPr>
        <p:txBody>
          <a:bodyPr>
            <a:normAutofit fontScale="92500" lnSpcReduction="10000"/>
          </a:bodyPr>
          <a:lstStyle/>
          <a:p>
            <a:r>
              <a:rPr lang="fr-FR" dirty="0" smtClean="0"/>
              <a:t>Complément de cours des</a:t>
            </a:r>
          </a:p>
          <a:p>
            <a:r>
              <a:rPr lang="fr-FR" dirty="0" smtClean="0"/>
              <a:t>Finances publiques 2</a:t>
            </a:r>
          </a:p>
          <a:p>
            <a:endParaRPr lang="fr-FR" dirty="0" smtClean="0"/>
          </a:p>
          <a:p>
            <a:r>
              <a:rPr lang="fr-FR" dirty="0" smtClean="0"/>
              <a:t>Pr ABOULHOUDA Wiam</a:t>
            </a:r>
          </a:p>
          <a:p>
            <a:r>
              <a:rPr lang="fr-FR" dirty="0" smtClean="0"/>
              <a:t>Pr KETTANI Brahim</a:t>
            </a:r>
          </a:p>
          <a:p>
            <a:endParaRPr lang="fr-FR" dirty="0" smtClean="0"/>
          </a:p>
          <a:p>
            <a:r>
              <a:rPr lang="fr-FR" dirty="0" smtClean="0"/>
              <a:t>Semestre 4</a:t>
            </a:r>
          </a:p>
          <a:p>
            <a:r>
              <a:rPr lang="fr-FR" smtClean="0"/>
              <a:t>E2,E3,E7,E8</a:t>
            </a:r>
            <a:endParaRPr lang="fr-FR" dirty="0" smtClean="0"/>
          </a:p>
          <a:p>
            <a:r>
              <a:rPr lang="fr-FR" dirty="0" smtClean="0"/>
              <a:t>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lnSpcReduction="10000"/>
          </a:bodyPr>
          <a:lstStyle/>
          <a:p>
            <a:r>
              <a:rPr lang="fr-FR" b="1" dirty="0" smtClean="0">
                <a:solidFill>
                  <a:schemeClr val="accent3"/>
                </a:solidFill>
              </a:rPr>
              <a:t>Les dotations des pouvoirs publics:</a:t>
            </a:r>
          </a:p>
          <a:p>
            <a:r>
              <a:rPr lang="fr-FR" b="1" dirty="0" smtClean="0"/>
              <a:t>C</a:t>
            </a:r>
            <a:r>
              <a:rPr lang="fr-FR" dirty="0" smtClean="0"/>
              <a:t>es dotations sont dérogatoires aux "programmes" : elles ne sont pas soumises aux exigences de performance et ne distinguent pas les dépenses de personnel des autres. Les dotations sont votées comme les autres crédits et leur utilisation fait l’objet d’un compte-rendu annuel.</a:t>
            </a:r>
          </a:p>
          <a:p>
            <a:pPr algn="just"/>
            <a:r>
              <a:rPr lang="fr-FR" b="1" dirty="0" smtClean="0"/>
              <a:t>Les pouvoirs publics déterminent eux-mêmes le montant des crédits</a:t>
            </a:r>
            <a:r>
              <a:rPr lang="fr-FR" dirty="0" smtClean="0"/>
              <a:t> dont ils ont besoin selon une procédure encadrée, à l’issue de laquelle le gouvernement inscrit le montant demandé dans le projet de LF afin d’obtenir l’autorisation parlementaire.</a:t>
            </a:r>
          </a:p>
          <a:p>
            <a:endParaRPr lang="fr-FR"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864096"/>
          </a:xfrm>
        </p:spPr>
        <p:txBody>
          <a:bodyPr>
            <a:normAutofit/>
          </a:bodyPr>
          <a:lstStyle/>
          <a:p>
            <a:r>
              <a:rPr lang="fr-FR" sz="3200" dirty="0" smtClean="0">
                <a:solidFill>
                  <a:schemeClr val="accent2"/>
                </a:solidFill>
              </a:rPr>
              <a:t>Les dépenses relatives aux charges communes</a:t>
            </a:r>
            <a:endParaRPr lang="fr-FR" sz="3200" dirty="0"/>
          </a:p>
        </p:txBody>
      </p:sp>
      <p:sp>
        <p:nvSpPr>
          <p:cNvPr id="3" name="Espace réservé du contenu 2"/>
          <p:cNvSpPr>
            <a:spLocks noGrp="1"/>
          </p:cNvSpPr>
          <p:nvPr>
            <p:ph idx="1"/>
          </p:nvPr>
        </p:nvSpPr>
        <p:spPr>
          <a:xfrm>
            <a:off x="457200" y="1556792"/>
            <a:ext cx="8229600" cy="4767808"/>
          </a:xfrm>
        </p:spPr>
        <p:txBody>
          <a:bodyPr>
            <a:normAutofit/>
          </a:bodyPr>
          <a:lstStyle/>
          <a:p>
            <a:pPr algn="just"/>
            <a:r>
              <a:rPr lang="fr-FR" dirty="0" smtClean="0"/>
              <a:t>L’ensemble des dépenses qui ne peuvent être imputées sur les budgets des départements ministériels ou institutions. </a:t>
            </a:r>
          </a:p>
          <a:p>
            <a:pPr algn="just"/>
            <a:r>
              <a:rPr lang="fr-FR" dirty="0" smtClean="0"/>
              <a:t>contribuent à l’effort consenti par l’Etat pour assurer le développement économique, social et spatial durable.  ( réforme de la compensation….)</a:t>
            </a:r>
          </a:p>
          <a:p>
            <a:pPr algn="just">
              <a:buNone/>
            </a:pPr>
            <a:endParaRPr lang="fr-FR" dirty="0" smtClean="0"/>
          </a:p>
          <a:p>
            <a:pPr algn="just"/>
            <a:r>
              <a:rPr lang="fr-FR" dirty="0" smtClean="0"/>
              <a:t>Les crédits des charges communes sont ainsi ventilés en « dépenses de fonctionnement » et des « dépenses d’investissement » conformément aux dispositions de l’article 43 de la LOF130-13.</a:t>
            </a:r>
          </a:p>
          <a:p>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lstStyle/>
          <a:p>
            <a:pPr algn="just"/>
            <a:endParaRPr lang="fr-FR" dirty="0" smtClean="0"/>
          </a:p>
          <a:p>
            <a:pPr algn="just"/>
            <a:r>
              <a:rPr lang="fr-FR" dirty="0" smtClean="0"/>
              <a:t>Les crédits du chapitre de fonctionnement du budget des Charges Communes sont constitués, essentiellement, de dépenses revêtant un caractère social telles que la charge de compensation, la contribution de l’Etat aux régimes de retraite et de la prévoyance sociale, ainsi que les allocations, rentes et pensions diverses.</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pPr algn="just"/>
            <a:r>
              <a:rPr lang="fr-FR" dirty="0" smtClean="0"/>
              <a:t>Les crédits du chapitre d’investissement des Charges Communes sont destinés, essentiellement, à la couverture des dépenses afférentes à la participation du Ministère de l’Economie et des Finances au financement de certains projets structurants, à l’appui, dans un cadre conventionnel, de la mise en œuvre de plusieurs stratégies sectorielles, à la restructuration d’entreprises et établissements publics et à l’apurement de leurs dettes, ainsi qu’à d’autres transferts.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dette viagère</a:t>
            </a:r>
            <a:endParaRPr lang="fr-FR" dirty="0"/>
          </a:p>
        </p:txBody>
      </p:sp>
      <p:sp>
        <p:nvSpPr>
          <p:cNvPr id="3" name="Espace réservé du contenu 2"/>
          <p:cNvSpPr>
            <a:spLocks noGrp="1"/>
          </p:cNvSpPr>
          <p:nvPr>
            <p:ph idx="1"/>
          </p:nvPr>
        </p:nvSpPr>
        <p:spPr/>
        <p:txBody>
          <a:bodyPr>
            <a:normAutofit/>
          </a:bodyPr>
          <a:lstStyle/>
          <a:p>
            <a:r>
              <a:rPr lang="fr-FR" dirty="0" smtClean="0"/>
              <a:t>On distingue dans la dette publique entre la dette flottante et la dette consolidée.</a:t>
            </a:r>
          </a:p>
          <a:p>
            <a:r>
              <a:rPr lang="fr-FR" dirty="0" smtClean="0"/>
              <a:t>Lorsqu’au moment de l’emprunt aucun terme n’est déterminé pour son remboursement, la dette est dite perpétuelle</a:t>
            </a:r>
          </a:p>
          <a:p>
            <a:r>
              <a:rPr lang="fr-FR" dirty="0" smtClean="0"/>
              <a:t>Elle est dite « remboursable » ou « amortissable » lorsque le terme est fixé à l’avance</a:t>
            </a:r>
          </a:p>
          <a:p>
            <a:r>
              <a:rPr lang="fr-FR" dirty="0" smtClean="0"/>
              <a:t>Elle est dite viagère lorsque ce terme est lié à la vie du créancier( dette de pension par exemple)</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dépenses d’investissement</a:t>
            </a:r>
            <a:endParaRPr lang="fr-FR" dirty="0"/>
          </a:p>
        </p:txBody>
      </p:sp>
      <p:sp>
        <p:nvSpPr>
          <p:cNvPr id="3" name="Espace réservé du contenu 2"/>
          <p:cNvSpPr>
            <a:spLocks noGrp="1"/>
          </p:cNvSpPr>
          <p:nvPr>
            <p:ph idx="1"/>
          </p:nvPr>
        </p:nvSpPr>
        <p:spPr/>
        <p:txBody>
          <a:bodyPr>
            <a:normAutofit/>
          </a:bodyPr>
          <a:lstStyle/>
          <a:p>
            <a:pPr>
              <a:buNone/>
            </a:pPr>
            <a:r>
              <a:rPr lang="fr-FR" dirty="0" smtClean="0"/>
              <a:t>	En vertu de l’article 17 de la LOF130-13</a:t>
            </a:r>
          </a:p>
          <a:p>
            <a:pPr algn="just"/>
            <a:r>
              <a:rPr lang="fr-FR" dirty="0" smtClean="0"/>
              <a:t>Les dépenses d'investissement sont destinées principalement à la réalisation des plans de développement stratégiques et des programmes pluriannuels en vue de la préservation, la reconstitution ou l'accroissement du patrimoine national. </a:t>
            </a:r>
          </a:p>
          <a:p>
            <a:pPr algn="just"/>
            <a:r>
              <a:rPr lang="fr-FR" dirty="0" smtClean="0"/>
              <a:t>Elles ne peuvent comprendre des dépenses de personnel ou du matériel afférentes au fonctionnement des services publics.</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solidFill>
                  <a:srgbClr val="FF0000"/>
                </a:solidFill>
                <a:latin typeface="Constantia" pitchFamily="18" charset="0"/>
              </a:rPr>
              <a:t>Les dépenses relatives à la dette publique</a:t>
            </a:r>
            <a:endParaRPr lang="fr-FR" sz="2800" dirty="0">
              <a:latin typeface="Constantia" pitchFamily="18" charset="0"/>
            </a:endParaRPr>
          </a:p>
        </p:txBody>
      </p:sp>
      <p:sp>
        <p:nvSpPr>
          <p:cNvPr id="3" name="Espace réservé du contenu 2"/>
          <p:cNvSpPr>
            <a:spLocks noGrp="1"/>
          </p:cNvSpPr>
          <p:nvPr>
            <p:ph idx="1"/>
          </p:nvPr>
        </p:nvSpPr>
        <p:spPr/>
        <p:txBody>
          <a:bodyPr/>
          <a:lstStyle/>
          <a:p>
            <a:pPr>
              <a:buNone/>
            </a:pPr>
            <a:r>
              <a:rPr lang="fr-FR" smtClean="0"/>
              <a:t>  Selon </a:t>
            </a:r>
            <a:r>
              <a:rPr lang="fr-FR" dirty="0" smtClean="0"/>
              <a:t>l’article 19 de </a:t>
            </a:r>
            <a:r>
              <a:rPr lang="fr-FR" smtClean="0"/>
              <a:t>la LOF130-13:</a:t>
            </a:r>
          </a:p>
          <a:p>
            <a:pPr>
              <a:buNone/>
            </a:pPr>
            <a:endParaRPr lang="fr-FR" dirty="0" smtClean="0"/>
          </a:p>
          <a:p>
            <a:r>
              <a:rPr lang="fr-FR" dirty="0" smtClean="0"/>
              <a:t>Les dépenses relatives à la dette publique comprennent les dépenses en intérêts et commissions et les dépenses relatives aux amortissements de la dette à moyen et long termes</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accent1">
                    <a:lumMod val="60000"/>
                    <a:lumOff val="40000"/>
                  </a:schemeClr>
                </a:solidFill>
              </a:rPr>
              <a:t>Les dépenses publiques</a:t>
            </a:r>
            <a:endParaRPr lang="fr-FR" dirty="0"/>
          </a:p>
        </p:txBody>
      </p:sp>
      <p:sp>
        <p:nvSpPr>
          <p:cNvPr id="3" name="Espace réservé du contenu 2"/>
          <p:cNvSpPr>
            <a:spLocks noGrp="1"/>
          </p:cNvSpPr>
          <p:nvPr>
            <p:ph idx="1"/>
          </p:nvPr>
        </p:nvSpPr>
        <p:spPr/>
        <p:txBody>
          <a:bodyPr>
            <a:normAutofit/>
          </a:bodyPr>
          <a:lstStyle/>
          <a:p>
            <a:pPr algn="just">
              <a:buFont typeface="Wingdings" pitchFamily="2" charset="2"/>
              <a:buChar char="Ø"/>
            </a:pPr>
            <a:r>
              <a:rPr lang="fr-FR" dirty="0" smtClean="0"/>
              <a:t>Les dépenses de l’État représentent les moyens d’actions dont dispose l’État pour réaliser les missions qui lui sont confiées</a:t>
            </a:r>
          </a:p>
          <a:p>
            <a:pPr algn="just">
              <a:buFont typeface="Wingdings" pitchFamily="2" charset="2"/>
              <a:buChar char="Ø"/>
            </a:pPr>
            <a:endParaRPr lang="fr-FR" dirty="0" smtClean="0">
              <a:solidFill>
                <a:srgbClr val="FF0000"/>
              </a:solidFill>
            </a:endParaRPr>
          </a:p>
          <a:p>
            <a:pPr>
              <a:buFont typeface="Wingdings" pitchFamily="2" charset="2"/>
              <a:buChar char="Ø"/>
            </a:pPr>
            <a:r>
              <a:rPr lang="fr-FR" dirty="0" smtClean="0"/>
              <a:t>Principal moyen d’action de l’Etat. Ce sont les dépenses de l’Etat votées chaque année.</a:t>
            </a:r>
          </a:p>
          <a:p>
            <a:pPr>
              <a:buNone/>
            </a:pPr>
            <a:endParaRPr lang="fr-FR" dirty="0" smtClean="0"/>
          </a:p>
          <a:p>
            <a:pPr>
              <a:buFont typeface="Wingdings" pitchFamily="2" charset="2"/>
              <a:buChar char="Ø"/>
            </a:pPr>
            <a:r>
              <a:rPr lang="fr-FR" dirty="0" smtClean="0"/>
              <a:t>Les objectifs des dépenses publiques correspondent aux fonctions relatées par </a:t>
            </a:r>
            <a:r>
              <a:rPr lang="fr-FR" dirty="0" err="1" smtClean="0"/>
              <a:t>Musgrave</a:t>
            </a:r>
            <a:endParaRPr lang="fr-FR" dirty="0" smtClean="0"/>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solidFill>
                  <a:srgbClr val="FF0000"/>
                </a:solidFill>
                <a:latin typeface="Times New Roman" pitchFamily="18" charset="0"/>
                <a:cs typeface="Times New Roman" pitchFamily="18" charset="0"/>
              </a:rPr>
              <a:t>Les facteurs explicatifs de l’explosion des dépenses publiques</a:t>
            </a:r>
            <a:endParaRPr lang="fr-FR" sz="2800" dirty="0"/>
          </a:p>
        </p:txBody>
      </p:sp>
      <p:sp>
        <p:nvSpPr>
          <p:cNvPr id="3" name="Espace réservé du contenu 2"/>
          <p:cNvSpPr>
            <a:spLocks noGrp="1"/>
          </p:cNvSpPr>
          <p:nvPr>
            <p:ph idx="1"/>
          </p:nvPr>
        </p:nvSpPr>
        <p:spPr/>
        <p:txBody>
          <a:bodyPr>
            <a:normAutofit lnSpcReduction="10000"/>
          </a:bodyPr>
          <a:lstStyle/>
          <a:p>
            <a:pPr>
              <a:buNone/>
            </a:pPr>
            <a:r>
              <a:rPr lang="fr-FR" sz="2800" dirty="0" smtClean="0">
                <a:latin typeface="Times New Roman" pitchFamily="18" charset="0"/>
                <a:cs typeface="Times New Roman" pitchFamily="18" charset="0"/>
              </a:rPr>
              <a:t>La « </a:t>
            </a:r>
            <a:r>
              <a:rPr lang="fr-FR" sz="2800" b="1" dirty="0" smtClean="0">
                <a:latin typeface="Times New Roman" pitchFamily="18" charset="0"/>
                <a:cs typeface="Times New Roman" pitchFamily="18" charset="0"/>
              </a:rPr>
              <a:t>loi Wagner » : </a:t>
            </a:r>
          </a:p>
          <a:p>
            <a:pPr>
              <a:buNone/>
            </a:pPr>
            <a:r>
              <a:rPr lang="fr-FR" sz="2800" dirty="0" smtClean="0">
                <a:latin typeface="Times New Roman" pitchFamily="18" charset="0"/>
                <a:cs typeface="Times New Roman" pitchFamily="18" charset="0"/>
              </a:rPr>
              <a:t>	► Historiques </a:t>
            </a:r>
          </a:p>
          <a:p>
            <a:pPr>
              <a:buNone/>
            </a:pPr>
            <a:r>
              <a:rPr lang="fr-FR" sz="2800" dirty="0" smtClean="0">
                <a:latin typeface="Times New Roman" pitchFamily="18" charset="0"/>
                <a:cs typeface="Times New Roman" pitchFamily="18" charset="0"/>
              </a:rPr>
              <a:t>	► Complexification de la société humaine qui se développe ; les actions des hommes doivent donc être régulées et l’Etat ne peut rester neutre. </a:t>
            </a:r>
          </a:p>
          <a:p>
            <a:pPr>
              <a:buNone/>
            </a:pPr>
            <a:r>
              <a:rPr lang="fr-FR" sz="2800" dirty="0" smtClean="0">
                <a:latin typeface="Times New Roman" pitchFamily="18" charset="0"/>
                <a:cs typeface="Times New Roman" pitchFamily="18" charset="0"/>
              </a:rPr>
              <a:t>	►Les guerres obligent les Etat à intervenir dans l’économie pour soutenir l’effort de guerre. </a:t>
            </a:r>
          </a:p>
          <a:p>
            <a:pPr>
              <a:buNone/>
            </a:pPr>
            <a:r>
              <a:rPr lang="fr-FR" sz="2800" dirty="0" smtClean="0">
                <a:latin typeface="Times New Roman" pitchFamily="18" charset="0"/>
                <a:cs typeface="Times New Roman" pitchFamily="18" charset="0"/>
              </a:rPr>
              <a:t>	►L’Etat démocratique a d’importantes missions d’intérêt général, qui rendent nécessaire un plus grand interventionnisme.(gratuité du service public). </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pPr>
              <a:buNone/>
            </a:pPr>
            <a:r>
              <a:rPr lang="fr-FR" dirty="0" smtClean="0">
                <a:solidFill>
                  <a:schemeClr val="accent5">
                    <a:lumMod val="75000"/>
                  </a:schemeClr>
                </a:solidFill>
              </a:rPr>
              <a:t>Conséquences économiques et sociaux de l’amplification des dépenses publiques:</a:t>
            </a:r>
          </a:p>
          <a:p>
            <a:pPr marL="514350" indent="-514350">
              <a:buNone/>
            </a:pPr>
            <a:r>
              <a:rPr lang="fr-FR" dirty="0" smtClean="0"/>
              <a:t>la dépense publique fait aujourd’hui l’objet de plusieurs critiques:</a:t>
            </a:r>
          </a:p>
          <a:p>
            <a:pPr marL="514350" indent="-514350">
              <a:buFont typeface="+mj-lt"/>
              <a:buAutoNum type="arabicPeriod"/>
            </a:pPr>
            <a:r>
              <a:rPr lang="fr-FR" dirty="0" smtClean="0"/>
              <a:t>La dépense freine la croissance en favorisant une allocation moins productive des ressources.</a:t>
            </a:r>
          </a:p>
          <a:p>
            <a:pPr marL="514350" indent="-514350">
              <a:buFont typeface="+mj-lt"/>
              <a:buAutoNum type="arabicPeriod"/>
            </a:pPr>
            <a:r>
              <a:rPr lang="fr-FR" dirty="0" smtClean="0"/>
              <a:t>La dépense pèse sur la formation du capital puisque toute dépense supplémentaire est financée soit par prélèvement de nouveaux impôts soit par l’emprunt</a:t>
            </a:r>
          </a:p>
          <a:p>
            <a:pPr marL="514350" indent="-514350">
              <a:buFont typeface="+mj-lt"/>
              <a:buAutoNum type="arabicPeriod"/>
            </a:pPr>
            <a:r>
              <a:rPr lang="fr-FR" dirty="0" smtClean="0"/>
              <a:t>La dépense ne joue pas un rôle </a:t>
            </a:r>
            <a:r>
              <a:rPr lang="fr-FR" dirty="0" err="1" smtClean="0"/>
              <a:t>redistributif</a:t>
            </a:r>
            <a:endParaRPr lang="fr-FR"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5400" b="1" dirty="0" smtClean="0"/>
              <a:t>	La structure budgétaire</a:t>
            </a:r>
            <a:endParaRPr lang="fr-FR" dirty="0"/>
          </a:p>
        </p:txBody>
      </p:sp>
      <p:sp>
        <p:nvSpPr>
          <p:cNvPr id="3" name="Espace réservé du contenu 2"/>
          <p:cNvSpPr>
            <a:spLocks noGrp="1"/>
          </p:cNvSpPr>
          <p:nvPr>
            <p:ph idx="1"/>
          </p:nvPr>
        </p:nvSpPr>
        <p:spPr>
          <a:xfrm>
            <a:off x="457200" y="1196752"/>
            <a:ext cx="8229600" cy="5127848"/>
          </a:xfrm>
        </p:spPr>
        <p:txBody>
          <a:bodyPr>
            <a:normAutofit fontScale="85000" lnSpcReduction="20000"/>
          </a:bodyPr>
          <a:lstStyle/>
          <a:p>
            <a:r>
              <a:rPr lang="fr-FR" dirty="0" smtClean="0"/>
              <a:t>Deux parties de la loi de finances:</a:t>
            </a:r>
          </a:p>
          <a:p>
            <a:pPr algn="ctr">
              <a:buNone/>
            </a:pPr>
            <a:r>
              <a:rPr lang="fr-FR" b="1" dirty="0" smtClean="0">
                <a:solidFill>
                  <a:srgbClr val="FF0000"/>
                </a:solidFill>
              </a:rPr>
              <a:t>Première partie</a:t>
            </a:r>
          </a:p>
          <a:p>
            <a:pPr algn="ctr">
              <a:buFont typeface="Wingdings" pitchFamily="2" charset="2"/>
              <a:buChar char="Ø"/>
            </a:pPr>
            <a:r>
              <a:rPr lang="fr-FR" dirty="0" smtClean="0"/>
              <a:t>Les données générales de </a:t>
            </a:r>
            <a:r>
              <a:rPr lang="fr-FR" smtClean="0"/>
              <a:t>l’équilibre économique</a:t>
            </a:r>
            <a:endParaRPr lang="fr-FR" dirty="0" smtClean="0"/>
          </a:p>
          <a:p>
            <a:pPr algn="ctr">
              <a:buFont typeface="Wingdings" pitchFamily="2" charset="2"/>
              <a:buChar char="Ø"/>
            </a:pPr>
            <a:r>
              <a:rPr lang="fr-FR" dirty="0" smtClean="0"/>
              <a:t>L’autorisation de perception des recettes publiques et l’émission des emprunts.</a:t>
            </a:r>
          </a:p>
          <a:p>
            <a:pPr algn="ctr">
              <a:buFont typeface="Wingdings" pitchFamily="2" charset="2"/>
              <a:buChar char="Ø"/>
            </a:pPr>
            <a:r>
              <a:rPr lang="fr-FR" dirty="0" smtClean="0"/>
              <a:t>Les dispositions relatives aux ressources publiques(création, modification ou suppression).</a:t>
            </a:r>
          </a:p>
          <a:p>
            <a:pPr algn="ctr">
              <a:buFont typeface="Wingdings" pitchFamily="2" charset="2"/>
              <a:buChar char="Ø"/>
            </a:pPr>
            <a:r>
              <a:rPr lang="fr-FR" dirty="0" smtClean="0"/>
              <a:t>Les dispositions relatives aux charges de l’Etat.</a:t>
            </a:r>
          </a:p>
          <a:p>
            <a:pPr algn="ctr">
              <a:buFont typeface="Wingdings" pitchFamily="2" charset="2"/>
              <a:buChar char="Ø"/>
            </a:pPr>
            <a:r>
              <a:rPr lang="fr-FR" dirty="0" smtClean="0"/>
              <a:t>Les dispositions relatives aux CST, SEGMA.</a:t>
            </a:r>
          </a:p>
          <a:p>
            <a:pPr algn="ctr">
              <a:buFont typeface="Wingdings" pitchFamily="2" charset="2"/>
              <a:buChar char="Ø"/>
            </a:pPr>
            <a:r>
              <a:rPr lang="fr-FR" dirty="0" smtClean="0"/>
              <a:t>Évaluation globale des recettes du BG, CST et SEGMA.</a:t>
            </a:r>
          </a:p>
          <a:p>
            <a:pPr algn="ctr">
              <a:buFont typeface="Wingdings" pitchFamily="2" charset="2"/>
              <a:buChar char="Ø"/>
            </a:pPr>
            <a:r>
              <a:rPr lang="fr-FR" dirty="0" smtClean="0"/>
              <a:t>Plafond des charges du BG par titre.</a:t>
            </a:r>
          </a:p>
          <a:p>
            <a:pPr algn="ctr">
              <a:buFont typeface="Wingdings" pitchFamily="2" charset="2"/>
              <a:buChar char="Ø"/>
            </a:pPr>
            <a:r>
              <a:rPr lang="fr-FR" dirty="0" smtClean="0"/>
              <a:t>plafond des charges des SEGMA(charges d’exploitation et charges d’investissement).</a:t>
            </a:r>
          </a:p>
          <a:p>
            <a:pPr algn="ctr">
              <a:buFont typeface="Wingdings" pitchFamily="2" charset="2"/>
              <a:buChar char="Ø"/>
            </a:pPr>
            <a:r>
              <a:rPr lang="fr-FR" dirty="0" smtClean="0"/>
              <a:t>Plafond des charges des CST par catégorie.</a:t>
            </a:r>
          </a:p>
          <a:p>
            <a:pPr algn="ctr">
              <a:buFont typeface="Wingdings" pitchFamily="2" charset="2"/>
              <a:buChar char="Ø"/>
            </a:pPr>
            <a:r>
              <a:rPr lang="fr-FR" dirty="0" smtClean="0"/>
              <a:t>Le contrôle de l’emploi des fonds publics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60648"/>
            <a:ext cx="8229600" cy="144016"/>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631904"/>
          </a:xfrm>
        </p:spPr>
        <p:txBody>
          <a:bodyPr>
            <a:normAutofit/>
          </a:bodyPr>
          <a:lstStyle/>
          <a:p>
            <a:r>
              <a:rPr lang="fr-FR" sz="2400" b="1" dirty="0" smtClean="0">
                <a:solidFill>
                  <a:schemeClr val="tx2">
                    <a:lumMod val="75000"/>
                  </a:schemeClr>
                </a:solidFill>
              </a:rPr>
              <a:t>La procédure d’élaboration et de présentation de la LF</a:t>
            </a:r>
          </a:p>
          <a:p>
            <a:r>
              <a:rPr lang="fr-FR" dirty="0" smtClean="0"/>
              <a:t>Le projet de LF          projet triennal d’une importance capitale qui retrace la politique économique du pays dans les 36 mois à venir. PBT : 3 ans</a:t>
            </a:r>
          </a:p>
          <a:p>
            <a:r>
              <a:rPr lang="fr-FR" dirty="0" smtClean="0"/>
              <a:t>Notons que la LOF 130-13 prévoit un grand réaménagement dans le calendrier de la préparation des LF. La loi de Finances de l’année est élaborée, à partir de 2019, par référence à une programmation budgétaire triennale, «actualisée chaque année». </a:t>
            </a:r>
          </a:p>
          <a:p>
            <a:pPr>
              <a:buNone/>
            </a:pPr>
            <a:endParaRPr lang="fr-FR" dirty="0" smtClean="0"/>
          </a:p>
          <a:p>
            <a:pPr algn="ctr">
              <a:buNone/>
            </a:pPr>
            <a:r>
              <a:rPr lang="fr-FR" dirty="0" smtClean="0">
                <a:solidFill>
                  <a:srgbClr val="FF0000"/>
                </a:solidFill>
              </a:rPr>
              <a:t>Maurice DUVERGER: « l’établissement du budget constitue l’acte fondamental de la vie de l’Etat ».</a:t>
            </a:r>
          </a:p>
          <a:p>
            <a:endParaRPr lang="fr-FR" b="1" dirty="0">
              <a:solidFill>
                <a:schemeClr val="tx2">
                  <a:lumMod val="75000"/>
                </a:schemeClr>
              </a:solidFill>
            </a:endParaRPr>
          </a:p>
        </p:txBody>
      </p:sp>
      <p:sp>
        <p:nvSpPr>
          <p:cNvPr id="4" name="Égal 3"/>
          <p:cNvSpPr/>
          <p:nvPr/>
        </p:nvSpPr>
        <p:spPr>
          <a:xfrm>
            <a:off x="3059832" y="1196752"/>
            <a:ext cx="576064" cy="36004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lstStyle/>
          <a:p>
            <a:endParaRPr lang="fr-FR" dirty="0" smtClean="0"/>
          </a:p>
          <a:p>
            <a:r>
              <a:rPr lang="fr-FR" dirty="0" smtClean="0"/>
              <a:t>Élaborer le budget c’est dresser le programme de l'action du gouvernement pour trois ans </a:t>
            </a:r>
          </a:p>
          <a:p>
            <a:pPr lvl="1">
              <a:buNone/>
            </a:pPr>
            <a:endParaRPr lang="fr-FR" dirty="0" smtClean="0"/>
          </a:p>
          <a:p>
            <a:pPr lvl="1"/>
            <a:r>
              <a:rPr lang="fr-FR" dirty="0" smtClean="0"/>
              <a:t>Le cycle budgétaire est le processus par lequel passe le budget, à savoir: </a:t>
            </a:r>
          </a:p>
          <a:p>
            <a:pPr lvl="2"/>
            <a:r>
              <a:rPr lang="fr-FR" dirty="0" smtClean="0"/>
              <a:t>1-préparation, </a:t>
            </a:r>
          </a:p>
          <a:p>
            <a:pPr lvl="2"/>
            <a:r>
              <a:rPr lang="fr-FR" dirty="0" smtClean="0"/>
              <a:t>2-adoption, </a:t>
            </a:r>
          </a:p>
          <a:p>
            <a:pPr lvl="2"/>
            <a:r>
              <a:rPr lang="fr-FR" dirty="0" smtClean="0"/>
              <a:t>3-exécution </a:t>
            </a:r>
          </a:p>
          <a:p>
            <a:pPr lvl="2"/>
            <a:r>
              <a:rPr lang="fr-FR" dirty="0" smtClean="0"/>
              <a:t>4-contrôle d’exécution</a:t>
            </a:r>
          </a:p>
          <a:p>
            <a:endParaRPr lang="fr-FR"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endParaRPr lang="fr-FR" dirty="0" smtClean="0"/>
          </a:p>
          <a:p>
            <a:endParaRPr lang="fr-FR" dirty="0" smtClean="0"/>
          </a:p>
          <a:p>
            <a:r>
              <a:rPr lang="fr-FR" dirty="0" smtClean="0"/>
              <a:t>Les pouvoirs exécutif et législatif se partagent les rôles dans le processus budgétaire selon un cadre juridique et un calendrier définis par la Constitution et la loi organique relative à la loi de finances. Ainsi, le pouvoir exécutif est chargé de la préparation du projet de budget et le pouvoir législatif de son adoption</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Autofit/>
          </a:bodyPr>
          <a:lstStyle/>
          <a:p>
            <a:r>
              <a:rPr lang="fr-FR" sz="2400" b="1" dirty="0" smtClean="0">
                <a:solidFill>
                  <a:srgbClr val="FF0000"/>
                </a:solidFill>
                <a:latin typeface="+mn-lt"/>
              </a:rPr>
              <a:t>Les organes et les personnes chargés de la préparation du projet de LF</a:t>
            </a:r>
            <a:endParaRPr lang="fr-FR" sz="2400" dirty="0">
              <a:latin typeface="+mn-lt"/>
            </a:endParaRPr>
          </a:p>
        </p:txBody>
      </p:sp>
      <p:sp>
        <p:nvSpPr>
          <p:cNvPr id="3" name="Espace réservé du contenu 2"/>
          <p:cNvSpPr>
            <a:spLocks noGrp="1"/>
          </p:cNvSpPr>
          <p:nvPr>
            <p:ph idx="1"/>
          </p:nvPr>
        </p:nvSpPr>
        <p:spPr>
          <a:xfrm>
            <a:off x="457200" y="1412776"/>
            <a:ext cx="8229600" cy="4911824"/>
          </a:xfrm>
        </p:spPr>
        <p:txBody>
          <a:bodyPr>
            <a:normAutofit fontScale="92500" lnSpcReduction="10000"/>
          </a:bodyPr>
          <a:lstStyle/>
          <a:p>
            <a:r>
              <a:rPr lang="fr-FR" b="1" dirty="0" smtClean="0"/>
              <a:t>Le conseil des ministres </a:t>
            </a:r>
            <a:r>
              <a:rPr lang="fr-FR" dirty="0" smtClean="0"/>
              <a:t>en vertu de l’article 49 de la constitution. Le conseil délibère sur les orientations des politiques publiques et sur les orientations générales du PLF.</a:t>
            </a:r>
          </a:p>
          <a:p>
            <a:r>
              <a:rPr lang="fr-FR" b="1" dirty="0" smtClean="0"/>
              <a:t>Le conseil du gouvernement </a:t>
            </a:r>
            <a:r>
              <a:rPr lang="fr-FR" dirty="0" smtClean="0"/>
              <a:t>selon l’article 92 de la constitution. Le conseil délibère sur les projets de lois y compris le PLF avant le dépôt au bureau de la chambre des représentants</a:t>
            </a:r>
          </a:p>
          <a:p>
            <a:r>
              <a:rPr lang="fr-FR" b="1" dirty="0" smtClean="0"/>
              <a:t>Le ministre des finances: </a:t>
            </a:r>
            <a:r>
              <a:rPr lang="fr-FR" dirty="0" smtClean="0"/>
              <a:t>ainsi selon l’article 46 de la LOF130-13  « Sous l'autorité du Chef du Gouvernement, le ministre chargé des finances prépare les projets de lois de finances conformément aux orientations générales ayant fait l'objet de délibérations au Conseil des ministres conformément à l'article 49 de la Constitution. » </a:t>
            </a:r>
            <a:endParaRPr lang="fr-FR" b="1" dirty="0" smtClean="0"/>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a:bodyPr>
          <a:lstStyle/>
          <a:p>
            <a:r>
              <a:rPr lang="fr-FR" b="1" dirty="0" smtClean="0"/>
              <a:t>Le ministre chargé du budget</a:t>
            </a:r>
            <a:r>
              <a:rPr lang="fr-FR" dirty="0" smtClean="0"/>
              <a:t>: selon le décret du 7 mars 2012 le ministre chargé du budget prépare le PLF sous l’autorité du ministre chargé des finances.</a:t>
            </a:r>
          </a:p>
          <a:p>
            <a:r>
              <a:rPr lang="fr-FR" b="1" dirty="0" smtClean="0"/>
              <a:t>Les autres ministres</a:t>
            </a:r>
            <a:r>
              <a:rPr lang="fr-FR" dirty="0" smtClean="0"/>
              <a:t>: individuellement en évaluant les besoins de leurs services et en présentant les propositions budgétaires au ministre des finances et ensuite collectivement  dans le cadre du programme du gouvernement et en vertu de l’article 88 de la constitution 2011.</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504056"/>
          </a:xfrm>
        </p:spPr>
        <p:txBody>
          <a:bodyPr>
            <a:normAutofit fontScale="90000"/>
          </a:bodyPr>
          <a:lstStyle/>
          <a:p>
            <a:r>
              <a:rPr lang="fr-FR" dirty="0" smtClean="0"/>
              <a:t>	Article 88 de la constitution</a:t>
            </a:r>
            <a:endParaRPr lang="fr-FR"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539552" y="908050"/>
            <a:ext cx="8136904" cy="541655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pPr algn="ctr"/>
            <a:r>
              <a:rPr lang="fr-FR" sz="3600" b="1" dirty="0" smtClean="0"/>
              <a:t>Les rapports qui accompagnent le PLF</a:t>
            </a:r>
            <a:endParaRPr lang="fr-FR" sz="3600" b="1" dirty="0"/>
          </a:p>
        </p:txBody>
      </p:sp>
      <p:sp>
        <p:nvSpPr>
          <p:cNvPr id="3" name="Espace réservé du contenu 2"/>
          <p:cNvSpPr>
            <a:spLocks noGrp="1"/>
          </p:cNvSpPr>
          <p:nvPr>
            <p:ph idx="1"/>
          </p:nvPr>
        </p:nvSpPr>
        <p:spPr>
          <a:xfrm>
            <a:off x="457200" y="1628800"/>
            <a:ext cx="8229600" cy="4695800"/>
          </a:xfrm>
        </p:spPr>
        <p:txBody>
          <a:bodyPr>
            <a:normAutofit/>
          </a:bodyPr>
          <a:lstStyle/>
          <a:p>
            <a:r>
              <a:rPr lang="fr-FR" dirty="0" smtClean="0"/>
              <a:t>Le rapport économique et financier: </a:t>
            </a:r>
          </a:p>
          <a:p>
            <a:pPr>
              <a:buFont typeface="Wingdings" pitchFamily="2" charset="2"/>
              <a:buChar char="ü"/>
            </a:pPr>
            <a:r>
              <a:rPr lang="fr-FR" dirty="0" smtClean="0"/>
              <a:t>le Maroc dans son environnement mondial et régional</a:t>
            </a:r>
          </a:p>
          <a:p>
            <a:pPr>
              <a:buFont typeface="Wingdings" pitchFamily="2" charset="2"/>
              <a:buChar char="ü"/>
            </a:pPr>
            <a:r>
              <a:rPr lang="fr-FR" dirty="0" smtClean="0"/>
              <a:t>Concurrence internationale et le prix des matières premières</a:t>
            </a:r>
          </a:p>
          <a:p>
            <a:pPr>
              <a:buFont typeface="Wingdings" pitchFamily="2" charset="2"/>
              <a:buChar char="ü"/>
            </a:pPr>
            <a:r>
              <a:rPr lang="fr-FR" dirty="0" smtClean="0"/>
              <a:t>Appui à l’intégration</a:t>
            </a:r>
          </a:p>
          <a:p>
            <a:pPr>
              <a:buFont typeface="Wingdings" pitchFamily="2" charset="2"/>
              <a:buChar char="ü"/>
            </a:pPr>
            <a:r>
              <a:rPr lang="fr-FR" dirty="0" smtClean="0"/>
              <a:t>Position du Maroc dans la compétitivité</a:t>
            </a:r>
          </a:p>
          <a:p>
            <a:pPr>
              <a:buFont typeface="Wingdings" pitchFamily="2" charset="2"/>
              <a:buChar char="ü"/>
            </a:pPr>
            <a:r>
              <a:rPr lang="fr-FR" dirty="0" smtClean="0"/>
              <a:t>Les projets de développement et les défis à relever</a:t>
            </a:r>
          </a:p>
          <a:p>
            <a:pPr>
              <a:buFont typeface="Wingdings" pitchFamily="2" charset="2"/>
              <a:buChar char="ü"/>
            </a:pPr>
            <a:r>
              <a:rPr lang="fr-FR" dirty="0" smtClean="0"/>
              <a:t>Les réformes des finances publiques</a:t>
            </a:r>
          </a:p>
          <a:p>
            <a:pPr>
              <a:buFont typeface="Wingdings" pitchFamily="2" charset="2"/>
              <a:buChar char="ü"/>
            </a:pPr>
            <a:r>
              <a:rPr lang="fr-FR" dirty="0" smtClean="0"/>
              <a:t>Projet de LF </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Le rapport sur les CST</a:t>
            </a:r>
          </a:p>
          <a:p>
            <a:pPr>
              <a:buNone/>
            </a:pPr>
            <a:endParaRPr lang="fr-FR" dirty="0" smtClean="0"/>
          </a:p>
          <a:p>
            <a:pPr>
              <a:buFont typeface="Courier New" pitchFamily="49" charset="0"/>
              <a:buChar char="o"/>
            </a:pPr>
            <a:r>
              <a:rPr lang="fr-FR" dirty="0" smtClean="0"/>
              <a:t>Les ressources et les charges des CST</a:t>
            </a:r>
          </a:p>
          <a:p>
            <a:pPr>
              <a:buFont typeface="Courier New" pitchFamily="49" charset="0"/>
              <a:buChar char="o"/>
            </a:pPr>
            <a:r>
              <a:rPr lang="fr-FR" dirty="0" smtClean="0"/>
              <a:t>Les prévisions des ressources et des charges des CAS</a:t>
            </a:r>
          </a:p>
          <a:p>
            <a:pPr>
              <a:buFont typeface="Courier New" pitchFamily="49" charset="0"/>
              <a:buChar char="o"/>
            </a:pPr>
            <a:r>
              <a:rPr lang="fr-FR" dirty="0" smtClean="0"/>
              <a:t>Le rôle des CAS dans le développement local et la performance des finances publiques( habitat, santé, logement, secteur agricole, la pêche, la culture…)</a:t>
            </a:r>
          </a:p>
          <a:p>
            <a:endParaRPr lang="fr-FR" dirty="0" smtClean="0"/>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rapport sur les SEGMA:</a:t>
            </a:r>
          </a:p>
          <a:p>
            <a:pPr>
              <a:buNone/>
            </a:pPr>
            <a:endParaRPr lang="fr-FR" dirty="0" smtClean="0"/>
          </a:p>
          <a:p>
            <a:pPr>
              <a:buFont typeface="Wingdings" pitchFamily="2" charset="2"/>
              <a:buChar char="Ø"/>
            </a:pPr>
            <a:r>
              <a:rPr lang="fr-FR" dirty="0" smtClean="0"/>
              <a:t>Bilan d’exécution des budgets des SEGMA</a:t>
            </a:r>
          </a:p>
          <a:p>
            <a:pPr>
              <a:buFont typeface="Wingdings" pitchFamily="2" charset="2"/>
              <a:buChar char="Ø"/>
            </a:pPr>
            <a:r>
              <a:rPr lang="fr-FR" dirty="0" smtClean="0"/>
              <a:t>Évolution du nombre des SEGMA</a:t>
            </a:r>
          </a:p>
          <a:p>
            <a:pPr>
              <a:buFont typeface="Wingdings" pitchFamily="2" charset="2"/>
              <a:buChar char="Ø"/>
            </a:pPr>
            <a:r>
              <a:rPr lang="fr-FR" dirty="0" smtClean="0"/>
              <a:t>Réalisation au tire des SEGMA par domaine</a:t>
            </a:r>
          </a:p>
          <a:p>
            <a:pPr>
              <a:buFont typeface="Wingdings" pitchFamily="2" charset="2"/>
              <a:buChar char="Ø"/>
            </a:pPr>
            <a:r>
              <a:rPr lang="fr-FR" dirty="0" smtClean="0"/>
              <a:t>Dispositions prévues au titre de l’année en cours</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rapport sur la dette publique intérieure et extérieure		 	</a:t>
            </a:r>
          </a:p>
          <a:p>
            <a:r>
              <a:rPr lang="fr-FR" dirty="0" smtClean="0"/>
              <a:t>Le rapport sur les ressources humaines</a:t>
            </a:r>
          </a:p>
          <a:p>
            <a:r>
              <a:rPr lang="fr-FR" dirty="0" smtClean="0"/>
              <a:t>Le rapport sur la compensation</a:t>
            </a:r>
          </a:p>
          <a:p>
            <a:r>
              <a:rPr lang="fr-FR" dirty="0" smtClean="0"/>
              <a:t>Le rapport sur les établissements et entreprises publiques</a:t>
            </a:r>
          </a:p>
          <a:p>
            <a:r>
              <a:rPr lang="fr-FR" dirty="0" smtClean="0"/>
              <a:t>Le rapport sur le budget genre (2005)</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sz="2800" b="1" dirty="0" smtClean="0">
                <a:solidFill>
                  <a:srgbClr val="FF0000"/>
                </a:solidFill>
              </a:rPr>
              <a:t>La deuxième partie</a:t>
            </a:r>
          </a:p>
          <a:p>
            <a:r>
              <a:rPr lang="fr-FR" dirty="0" smtClean="0"/>
              <a:t>Le détail des ressources et des dépenses dans le cadre d’une nomenclature budgétaire appropriée. </a:t>
            </a:r>
          </a:p>
          <a:p>
            <a:r>
              <a:rPr lang="fr-FR" dirty="0" smtClean="0"/>
              <a:t>Elle répartie les évaluations de ressources et de dépenses entre les différents ministères et institutions</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77500" lnSpcReduction="20000"/>
          </a:bodyPr>
          <a:lstStyle/>
          <a:p>
            <a:r>
              <a:rPr lang="fr-FR" dirty="0" smtClean="0"/>
              <a:t>Les dépenses fiscales sont “ des dérogation par rapport aux dispositions normales du système fiscal et donc un manque à gagner pour l’Etat:</a:t>
            </a:r>
          </a:p>
          <a:p>
            <a:pPr marL="1124712" lvl="2" indent="-457200">
              <a:buFont typeface="+mj-lt"/>
              <a:buAutoNum type="arabicPeriod"/>
            </a:pPr>
            <a:r>
              <a:rPr lang="fr-FR" sz="2400" dirty="0" smtClean="0"/>
              <a:t>les exonérations</a:t>
            </a:r>
          </a:p>
          <a:p>
            <a:pPr marL="1124712" lvl="2" indent="-457200">
              <a:buFont typeface="+mj-lt"/>
              <a:buAutoNum type="arabicPeriod"/>
            </a:pPr>
            <a:r>
              <a:rPr lang="fr-FR" sz="2400" dirty="0" smtClean="0"/>
              <a:t>Les déductions d’impôt</a:t>
            </a:r>
          </a:p>
          <a:p>
            <a:pPr marL="1124712" lvl="2" indent="-457200">
              <a:buFont typeface="+mj-lt"/>
              <a:buAutoNum type="arabicPeriod"/>
            </a:pPr>
            <a:r>
              <a:rPr lang="fr-FR" sz="2400" dirty="0" smtClean="0"/>
              <a:t>Taux d’impôt favorable</a:t>
            </a:r>
          </a:p>
          <a:p>
            <a:pPr marL="1124712" lvl="2" indent="-457200">
              <a:buNone/>
            </a:pPr>
            <a:endParaRPr lang="fr-FR" sz="2400" dirty="0" smtClean="0"/>
          </a:p>
          <a:p>
            <a:pPr marL="1124712" lvl="2" indent="-457200">
              <a:buNone/>
            </a:pPr>
            <a:r>
              <a:rPr lang="fr-FR" sz="2400" dirty="0" smtClean="0"/>
              <a:t>	Le montant moyen des dépenses fiscales au Maroc sur la période allant de 2007 à 2017 s’élève à 31 333 MDH, en notant particulièrement des variations négatives sur les exercices 2012-2013 et 2014-2015. </a:t>
            </a:r>
          </a:p>
          <a:p>
            <a:pPr marL="1124712" lvl="2" indent="-457200">
              <a:buNone/>
            </a:pPr>
            <a:endParaRPr lang="fr-FR" sz="2400" dirty="0" smtClean="0"/>
          </a:p>
          <a:p>
            <a:pPr>
              <a:buNone/>
            </a:pPr>
            <a:r>
              <a:rPr lang="fr-FR" dirty="0" smtClean="0"/>
              <a:t>	L’analyse par nature de bénéficiaires laisse apparaitre une part importante des dépenses fiscales au profit des entreprises et des ménages ( consommateurs)</a:t>
            </a:r>
          </a:p>
          <a:p>
            <a:pPr>
              <a:buNone/>
            </a:pPr>
            <a:endParaRPr lang="fr-FR" dirty="0" smtClean="0"/>
          </a:p>
          <a:p>
            <a:pPr>
              <a:buNone/>
            </a:pPr>
            <a:r>
              <a:rPr lang="fr-FR" i="1" dirty="0" smtClean="0"/>
              <a:t>	</a:t>
            </a:r>
            <a:r>
              <a:rPr lang="fr-FR" b="1" i="1" dirty="0" smtClean="0">
                <a:solidFill>
                  <a:schemeClr val="accent1">
                    <a:lumMod val="50000"/>
                  </a:schemeClr>
                </a:solidFill>
              </a:rPr>
              <a:t>Les dépenses fiscales, qu’elles soutiennent les entreprises ou les ménages, soulèvent une problématique de ‘ciblage’ des bénéficiaires, de laquelle découle, en plus des déperditions de moyens financiers de l’Etat, le renforcement du sentiment d’iniquité et de domination de la rente. </a:t>
            </a:r>
            <a:endParaRPr lang="fr-FR" b="1" dirty="0" smtClean="0">
              <a:solidFill>
                <a:schemeClr val="accent1">
                  <a:lumMod val="50000"/>
                </a:schemeClr>
              </a:solidFill>
            </a:endParaRPr>
          </a:p>
          <a:p>
            <a:endParaRPr lang="fr-FR" dirty="0"/>
          </a:p>
        </p:txBody>
      </p:sp>
      <p:sp>
        <p:nvSpPr>
          <p:cNvPr id="4" name="Flèche vers le bas 3"/>
          <p:cNvSpPr/>
          <p:nvPr/>
        </p:nvSpPr>
        <p:spPr>
          <a:xfrm>
            <a:off x="3923928" y="4725144"/>
            <a:ext cx="864096"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fontScale="85000" lnSpcReduction="20000"/>
          </a:bodyPr>
          <a:lstStyle/>
          <a:p>
            <a:pPr algn="just"/>
            <a:r>
              <a:rPr lang="fr-FR" dirty="0" smtClean="0"/>
              <a:t>L’analyse sectorielle met en exergue plusieurs éléments pouvant faire l’objet d’une lecture à double entrée : </a:t>
            </a:r>
          </a:p>
          <a:p>
            <a:pPr algn="just">
              <a:buNone/>
            </a:pPr>
            <a:endParaRPr lang="fr-FR" dirty="0" smtClean="0"/>
          </a:p>
          <a:p>
            <a:pPr algn="just"/>
            <a:r>
              <a:rPr lang="fr-FR" dirty="0" smtClean="0"/>
              <a:t>i. En fonction du nombre de mesures recensées qui, de façon générale, érige le secteur de la santé et de l’action sociale comme étant le principal secteur d’activité bénéficiant des dépenses fiscales, suivi de ceux relatifs aux activités immobilières, de l’intermédiation financière, de l’agriculture et la pêche, les Régions et enfin, le secteur du transport. </a:t>
            </a:r>
          </a:p>
          <a:p>
            <a:pPr algn="just"/>
            <a:endParaRPr lang="fr-FR" dirty="0" smtClean="0"/>
          </a:p>
          <a:p>
            <a:pPr algn="just"/>
            <a:r>
              <a:rPr lang="fr-FR" dirty="0" smtClean="0"/>
              <a:t>ii. En fonction des montants alloués : de la même façon, de l’analyse approfondie des chiffres portant sur l’évolution des dépenses fiscales dans leur composante ‘montants alloués’, il est à relever la prédominance des dérogations au profit des activités immobilières qui se classent en premier en tant que secteur bénéficiaire des dépenses fiscales, suivi de ceux relatifs à l’agriculture et la pêche, aux services publics, à la prévoyance sociale et enfin, à l’électricité, le pétrole et le gaz. </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fontScale="92500" lnSpcReduction="10000"/>
          </a:bodyPr>
          <a:lstStyle/>
          <a:p>
            <a:pPr algn="just"/>
            <a:r>
              <a:rPr lang="fr-FR" i="1" dirty="0" smtClean="0"/>
              <a:t>Les dépenses fiscales, analysées par secteurs d’activité, soulèvent une problématique d’effets d’éviction induits dans des secteurs, par les avantages accordés à d’autres secteurs. </a:t>
            </a:r>
          </a:p>
          <a:p>
            <a:pPr algn="just"/>
            <a:r>
              <a:rPr lang="fr-FR" dirty="0" smtClean="0"/>
              <a:t>Iniquité, inefficience et absence de neutralité sont les grandes caractéristiques d'un système fiscal «gangrené» par les mesures dérogatoires et les dépenses fiscales (295 au total) dont le coût réel n’a jamais été estimé.</a:t>
            </a:r>
          </a:p>
          <a:p>
            <a:pPr algn="just"/>
            <a:r>
              <a:rPr lang="fr-FR" dirty="0" smtClean="0"/>
              <a:t>«Les dépenses fiscales consenties par l’Etat ne portent souvent pas les effets escomptés de relance de l’investissement, de création de richesse et d’emplois stables. En plus, ce dispositif incitatif n’a jamais fait l’objet d’évaluation». Les exonérations en faveur de l’immobilier, de l’agriculture, de l’emploi et de l'épargne ne permettent pas toujours de réaliser les objectifs pour lesquels elles ont été créées</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r>
              <a:rPr lang="fr-FR" sz="3200" dirty="0" smtClean="0">
                <a:latin typeface="+mn-lt"/>
              </a:rPr>
              <a:t>Les étapes d’élaboration du projet de loi de finances</a:t>
            </a:r>
            <a:endParaRPr lang="fr-FR" sz="3200" dirty="0">
              <a:latin typeface="+mn-lt"/>
            </a:endParaRPr>
          </a:p>
        </p:txBody>
      </p:sp>
      <p:sp>
        <p:nvSpPr>
          <p:cNvPr id="3" name="Espace réservé du contenu 2"/>
          <p:cNvSpPr>
            <a:spLocks noGrp="1"/>
          </p:cNvSpPr>
          <p:nvPr>
            <p:ph idx="1"/>
          </p:nvPr>
        </p:nvSpPr>
        <p:spPr>
          <a:xfrm>
            <a:off x="457200" y="1268760"/>
            <a:ext cx="8229600" cy="5055840"/>
          </a:xfrm>
        </p:spPr>
        <p:txBody>
          <a:bodyPr>
            <a:normAutofit/>
          </a:bodyPr>
          <a:lstStyle/>
          <a:p>
            <a:r>
              <a:rPr lang="fr-FR" b="1" u="sng" dirty="0" smtClean="0">
                <a:solidFill>
                  <a:srgbClr val="FF0000"/>
                </a:solidFill>
              </a:rPr>
              <a:t>I- Phase de programmation</a:t>
            </a:r>
          </a:p>
          <a:p>
            <a:r>
              <a:rPr lang="fr-FR" dirty="0" smtClean="0"/>
              <a:t>Avant le 15 mars de N-1</a:t>
            </a:r>
          </a:p>
          <a:p>
            <a:r>
              <a:rPr lang="fr-FR" dirty="0" smtClean="0"/>
              <a:t>• Diffusion aux Ministères de la circulaire du chef du Gouvernement relative à l’élaboration des propositions de programmations budgétaires triennales assorties des objectifs et des indicateurs de performance</a:t>
            </a:r>
          </a:p>
          <a:p>
            <a:pPr>
              <a:buNone/>
            </a:pPr>
            <a:r>
              <a:rPr lang="fr-FR" dirty="0" smtClean="0"/>
              <a:t>	</a:t>
            </a:r>
          </a:p>
          <a:p>
            <a:pPr>
              <a:buNone/>
            </a:pPr>
            <a:r>
              <a:rPr lang="fr-FR" dirty="0" smtClean="0"/>
              <a:t>	le Chef du Gouvernement invite les départements ministériels et institutions à établir leurs propositions de PBT assorties des objectifs et des indicateurs de performance. </a:t>
            </a:r>
          </a:p>
          <a:p>
            <a:pPr>
              <a:buNone/>
            </a:pPr>
            <a:endParaRPr lang="fr-FR" dirty="0" smtClean="0"/>
          </a:p>
        </p:txBody>
      </p:sp>
      <p:sp>
        <p:nvSpPr>
          <p:cNvPr id="9" name="Flèche vers le bas 8"/>
          <p:cNvSpPr/>
          <p:nvPr/>
        </p:nvSpPr>
        <p:spPr>
          <a:xfrm>
            <a:off x="3995936" y="4005064"/>
            <a:ext cx="79208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20000"/>
          </a:bodyPr>
          <a:lstStyle/>
          <a:p>
            <a:r>
              <a:rPr lang="fr-FR" dirty="0" smtClean="0"/>
              <a:t>Avant le 15 mai de N-1</a:t>
            </a:r>
          </a:p>
          <a:p>
            <a:r>
              <a:rPr lang="fr-FR" dirty="0" smtClean="0"/>
              <a:t>Examen des propositions par les commissions de programmation et de performance regroupant les représentants du Ministère de l'Economie et des Finances et les ministères sectoriels</a:t>
            </a:r>
          </a:p>
          <a:p>
            <a:endParaRPr lang="fr-FR" dirty="0" smtClean="0"/>
          </a:p>
          <a:p>
            <a:r>
              <a:rPr lang="fr-FR" dirty="0" smtClean="0"/>
              <a:t>Avant le 15 juillet N-1</a:t>
            </a:r>
          </a:p>
          <a:p>
            <a:r>
              <a:rPr lang="fr-FR" dirty="0" smtClean="0"/>
              <a:t>Exposé du Ministre chargé des finances en Conseil du Gouvernement sur:</a:t>
            </a:r>
          </a:p>
          <a:p>
            <a:pPr>
              <a:buNone/>
            </a:pPr>
            <a:r>
              <a:rPr lang="fr-FR" dirty="0" smtClean="0"/>
              <a:t>	• L’état d’avancement de l’exécution de la loi de finances en cours;</a:t>
            </a:r>
          </a:p>
          <a:p>
            <a:pPr>
              <a:buNone/>
            </a:pPr>
            <a:r>
              <a:rPr lang="fr-FR" dirty="0" smtClean="0"/>
              <a:t>	• La programmation triennale des ressources et des charges de l’Etat;</a:t>
            </a:r>
          </a:p>
          <a:p>
            <a:pPr>
              <a:buNone/>
            </a:pPr>
            <a:r>
              <a:rPr lang="fr-FR" dirty="0" smtClean="0"/>
              <a:t>	• Les grandes lignes du projet de loi de finances de l’année suivante.</a:t>
            </a: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lstStyle/>
          <a:p>
            <a:r>
              <a:rPr lang="fr-FR" b="1" u="sng" dirty="0" smtClean="0">
                <a:solidFill>
                  <a:srgbClr val="FF0000"/>
                </a:solidFill>
              </a:rPr>
              <a:t>II- Phase de consultation</a:t>
            </a:r>
          </a:p>
          <a:p>
            <a:endParaRPr lang="fr-FR" b="1" u="sng" dirty="0" smtClean="0">
              <a:solidFill>
                <a:srgbClr val="FF0000"/>
              </a:solidFill>
            </a:endParaRPr>
          </a:p>
          <a:p>
            <a:r>
              <a:rPr lang="fr-FR" dirty="0" smtClean="0"/>
              <a:t>Avant 31 Juillet N-1</a:t>
            </a:r>
          </a:p>
          <a:p>
            <a:r>
              <a:rPr lang="fr-FR" dirty="0" smtClean="0"/>
              <a:t>Consultation avec le Parlement( sans vote)</a:t>
            </a:r>
          </a:p>
          <a:p>
            <a:r>
              <a:rPr lang="fr-FR" dirty="0" smtClean="0"/>
              <a:t>• Diffusion aux Ministères de la lettre d’orientation du Chef du Gouvernement concernant la préparation du PLF N</a:t>
            </a:r>
          </a:p>
          <a:p>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a:bodyPr>
          <a:lstStyle/>
          <a:p>
            <a:r>
              <a:rPr lang="fr-FR" b="1" u="sng" dirty="0" smtClean="0">
                <a:solidFill>
                  <a:srgbClr val="FF0000"/>
                </a:solidFill>
              </a:rPr>
              <a:t>III-Phase d’élaboration et d’arbitrage (sep-</a:t>
            </a:r>
            <a:r>
              <a:rPr lang="fr-FR" b="1" u="sng" dirty="0" err="1" smtClean="0">
                <a:solidFill>
                  <a:srgbClr val="FF0000"/>
                </a:solidFill>
              </a:rPr>
              <a:t>oct</a:t>
            </a:r>
            <a:r>
              <a:rPr lang="fr-FR" b="1" u="sng" dirty="0" smtClean="0">
                <a:solidFill>
                  <a:srgbClr val="FF0000"/>
                </a:solidFill>
              </a:rPr>
              <a:t> N-1)</a:t>
            </a:r>
          </a:p>
          <a:p>
            <a:r>
              <a:rPr lang="fr-FR" dirty="0" smtClean="0"/>
              <a:t>Propositions des différents départements ministériels</a:t>
            </a:r>
          </a:p>
          <a:p>
            <a:r>
              <a:rPr lang="fr-FR" dirty="0" smtClean="0"/>
              <a:t>Commissions budgétaires et arbitrage</a:t>
            </a:r>
          </a:p>
          <a:p>
            <a:r>
              <a:rPr lang="fr-FR" dirty="0" smtClean="0"/>
              <a:t>Préparation du PLF par le ministère d’économie et des finances</a:t>
            </a:r>
          </a:p>
          <a:p>
            <a:r>
              <a:rPr lang="fr-FR" dirty="0" smtClean="0"/>
              <a:t>Octobre N-1:</a:t>
            </a:r>
          </a:p>
          <a:p>
            <a:r>
              <a:rPr lang="fr-FR" dirty="0" smtClean="0"/>
              <a:t>Délibération des orientations générales du PLF par le conseil des ministre</a:t>
            </a:r>
          </a:p>
          <a:p>
            <a:r>
              <a:rPr lang="fr-FR" dirty="0" smtClean="0"/>
              <a:t>Adoption du PLF par le conseil du gouvernement</a:t>
            </a:r>
          </a:p>
          <a:p>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92664"/>
          </a:xfrm>
        </p:spPr>
        <p:txBody>
          <a:bodyPr>
            <a:normAutofit fontScale="90000"/>
          </a:bodyPr>
          <a:lstStyle/>
          <a:p>
            <a:endParaRPr lang="fr-FR" sz="3200" dirty="0">
              <a:latin typeface="+mn-lt"/>
            </a:endParaRPr>
          </a:p>
        </p:txBody>
      </p:sp>
      <p:sp>
        <p:nvSpPr>
          <p:cNvPr id="3" name="Espace réservé du contenu 2"/>
          <p:cNvSpPr>
            <a:spLocks noGrp="1"/>
          </p:cNvSpPr>
          <p:nvPr>
            <p:ph idx="1"/>
          </p:nvPr>
        </p:nvSpPr>
        <p:spPr>
          <a:xfrm>
            <a:off x="457200" y="1340768"/>
            <a:ext cx="8229600" cy="4983832"/>
          </a:xfrm>
        </p:spPr>
        <p:txBody>
          <a:bodyPr>
            <a:normAutofit fontScale="85000" lnSpcReduction="20000"/>
          </a:bodyPr>
          <a:lstStyle/>
          <a:p>
            <a:r>
              <a:rPr lang="fr-FR" dirty="0" smtClean="0"/>
              <a:t>Vote du parlement</a:t>
            </a:r>
          </a:p>
          <a:p>
            <a:pPr>
              <a:buNone/>
            </a:pPr>
            <a:endParaRPr lang="fr-FR" dirty="0" smtClean="0"/>
          </a:p>
          <a:p>
            <a:pPr marL="514350" indent="-514350">
              <a:buFont typeface="+mj-lt"/>
              <a:buAutoNum type="arabicPeriod"/>
            </a:pPr>
            <a:r>
              <a:rPr lang="fr-FR" dirty="0" smtClean="0"/>
              <a:t>Le 20 octobre, le projet de LF est déposé sur le bureau de la chambre des représentants au plus tard 58 jours avant la fin de l’année budgétaire en cours.</a:t>
            </a:r>
          </a:p>
          <a:p>
            <a:pPr marL="514350" indent="-514350">
              <a:buFont typeface="+mj-lt"/>
              <a:buAutoNum type="arabicPeriod"/>
            </a:pPr>
            <a:r>
              <a:rPr lang="fr-FR" dirty="0" smtClean="0"/>
              <a:t>La chambre  des représentants a un délai de 30 jours pour exprimer son vote sur le projet.</a:t>
            </a:r>
          </a:p>
          <a:p>
            <a:pPr marL="514350" indent="-514350">
              <a:buFont typeface="+mj-lt"/>
              <a:buAutoNum type="arabicPeriod"/>
            </a:pPr>
            <a:r>
              <a:rPr lang="fr-FR" dirty="0" smtClean="0"/>
              <a:t>La chambre des conseillers dispose de  22 jours pour l’examen et le vote du projet de LF.</a:t>
            </a:r>
          </a:p>
          <a:p>
            <a:pPr marL="514350" indent="-514350">
              <a:buFont typeface="+mj-lt"/>
              <a:buAutoNum type="arabicPeriod"/>
            </a:pPr>
            <a:r>
              <a:rPr lang="fr-FR" dirty="0" smtClean="0"/>
              <a:t>Une deuxième lecture est faite par la chambre des représentants dans une durée de 6 jours.</a:t>
            </a:r>
          </a:p>
          <a:p>
            <a:pPr marL="514350" indent="-514350">
              <a:buNone/>
            </a:pPr>
            <a:r>
              <a:rPr lang="fr-FR" dirty="0" smtClean="0"/>
              <a:t>	Au cas où la 1</a:t>
            </a:r>
            <a:r>
              <a:rPr lang="fr-FR" baseline="30000" dirty="0" smtClean="0"/>
              <a:t>ère</a:t>
            </a:r>
            <a:r>
              <a:rPr lang="fr-FR" dirty="0" smtClean="0"/>
              <a:t> chambre rejette le projet et impose des modifications, une nouvelle version doit être établie à la lumière de ces modifications avant d’être déposé au bureau de la seconde chambre</a:t>
            </a:r>
          </a:p>
          <a:p>
            <a:pPr>
              <a:buNone/>
            </a:pPr>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10000"/>
          </a:bodyPr>
          <a:lstStyle/>
          <a:p>
            <a:endParaRPr lang="fr-FR" dirty="0" smtClean="0"/>
          </a:p>
          <a:p>
            <a:r>
              <a:rPr lang="fr-FR" dirty="0" smtClean="0"/>
              <a:t>Le vote de la première partie « recettes » est prioritaire, car cette partie qui évalue et autorise des recettes, fixe les plafonds globaux de dépenses et arrête les données générales d'équilibre économique et financier;</a:t>
            </a:r>
          </a:p>
          <a:p>
            <a:endParaRPr lang="fr-FR" dirty="0" smtClean="0"/>
          </a:p>
          <a:p>
            <a:r>
              <a:rPr lang="fr-FR" dirty="0" smtClean="0"/>
              <a:t>Les recettes sont votées de manière unique et globale. quant aux dépenses, le vote porte sur chaque titre : fonctionnement, investissements, dette publique. À l'intérieur d'un même titre, le vote porte sur les dépenses de chaque ministère.</a:t>
            </a:r>
          </a:p>
          <a:p>
            <a:endParaRPr lang="fr-FR" dirty="0" smtClean="0"/>
          </a:p>
          <a:p>
            <a:pPr algn="ctr">
              <a:buNone/>
            </a:pPr>
            <a:r>
              <a:rPr lang="fr-FR" b="1" dirty="0" smtClean="0"/>
              <a:t>	La seconde partie de la LF ne peut être votée qu’après adoption de la 1</a:t>
            </a:r>
            <a:r>
              <a:rPr lang="fr-FR" b="1" baseline="30000" dirty="0" smtClean="0"/>
              <a:t>ère</a:t>
            </a:r>
            <a:r>
              <a:rPr lang="fr-FR" b="1" dirty="0" smtClean="0"/>
              <a:t> partie;</a:t>
            </a:r>
          </a:p>
          <a:p>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268760"/>
            <a:ext cx="8229600" cy="5055840"/>
          </a:xfrm>
        </p:spPr>
        <p:txBody>
          <a:bodyPr>
            <a:normAutofit/>
          </a:bodyPr>
          <a:lstStyle/>
          <a:p>
            <a:r>
              <a:rPr lang="fr-FR" dirty="0" smtClean="0"/>
              <a:t>Les dispositions du PLF sont votées par articles</a:t>
            </a:r>
          </a:p>
          <a:p>
            <a:r>
              <a:rPr lang="fr-FR" dirty="0" smtClean="0"/>
              <a:t>Les évaluations de recettes font l’objet d’un vote d’ensemble pour le budget général, budget des SEGMA et par catégorie de CST</a:t>
            </a:r>
          </a:p>
          <a:p>
            <a:r>
              <a:rPr lang="fr-FR" dirty="0" smtClean="0"/>
              <a:t>Les dépenses du budget général sont </a:t>
            </a:r>
            <a:r>
              <a:rPr lang="fr-FR" smtClean="0"/>
              <a:t>votées par </a:t>
            </a:r>
            <a:r>
              <a:rPr lang="fr-FR" dirty="0" smtClean="0"/>
              <a:t>chapitre</a:t>
            </a:r>
          </a:p>
          <a:p>
            <a:r>
              <a:rPr lang="fr-FR" dirty="0" smtClean="0"/>
              <a:t>Les dépenses des SEGMA font l’objet d’un vote d’ensemble par département ministériel ou institutions auxquelles ils sont attachés</a:t>
            </a:r>
          </a:p>
          <a:p>
            <a:r>
              <a:rPr lang="fr-FR" dirty="0" smtClean="0"/>
              <a:t>Les dépenses des CST sont votées par catégorie de compte</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		Le budget de l’Etat</a:t>
            </a:r>
            <a:endParaRPr lang="fr-FR" dirty="0"/>
          </a:p>
        </p:txBody>
      </p:sp>
      <p:sp>
        <p:nvSpPr>
          <p:cNvPr id="3" name="Espace réservé du contenu 2"/>
          <p:cNvSpPr>
            <a:spLocks noGrp="1"/>
          </p:cNvSpPr>
          <p:nvPr>
            <p:ph idx="1"/>
          </p:nvPr>
        </p:nvSpPr>
        <p:spPr/>
        <p:txBody>
          <a:bodyPr/>
          <a:lstStyle/>
          <a:p>
            <a:r>
              <a:rPr lang="fr-FR" dirty="0" smtClean="0"/>
              <a:t>Le budget de l’Etat est composé du :</a:t>
            </a:r>
          </a:p>
          <a:p>
            <a:pPr>
              <a:buNone/>
            </a:pPr>
            <a:endParaRPr lang="fr-FR" dirty="0" smtClean="0"/>
          </a:p>
          <a:p>
            <a:pPr>
              <a:buNone/>
            </a:pPr>
            <a:r>
              <a:rPr lang="fr-FR" dirty="0" smtClean="0"/>
              <a:t>		Budget général</a:t>
            </a:r>
          </a:p>
          <a:p>
            <a:pPr>
              <a:buNone/>
            </a:pPr>
            <a:endParaRPr lang="fr-FR" dirty="0" smtClean="0"/>
          </a:p>
          <a:p>
            <a:pPr>
              <a:buNone/>
            </a:pPr>
            <a:r>
              <a:rPr lang="fr-FR" dirty="0" smtClean="0"/>
              <a:t>		Budget des SEGMA</a:t>
            </a:r>
          </a:p>
          <a:p>
            <a:pPr>
              <a:buNone/>
            </a:pPr>
            <a:endParaRPr lang="fr-FR" dirty="0" smtClean="0"/>
          </a:p>
          <a:p>
            <a:pPr>
              <a:buNone/>
            </a:pPr>
            <a:r>
              <a:rPr lang="fr-FR" dirty="0" smtClean="0"/>
              <a:t>		Les CST</a:t>
            </a:r>
            <a:endParaRPr lang="fr-FR" dirty="0"/>
          </a:p>
        </p:txBody>
      </p:sp>
      <p:sp>
        <p:nvSpPr>
          <p:cNvPr id="4" name="Flèche droite 3"/>
          <p:cNvSpPr/>
          <p:nvPr/>
        </p:nvSpPr>
        <p:spPr>
          <a:xfrm>
            <a:off x="899592" y="2924944"/>
            <a:ext cx="504056"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899592" y="3933056"/>
            <a:ext cx="504056"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899592" y="4941168"/>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a:bodyPr>
          <a:lstStyle/>
          <a:p>
            <a:endParaRPr lang="fr-FR" sz="3600" dirty="0">
              <a:latin typeface="+mn-lt"/>
            </a:endParaRPr>
          </a:p>
        </p:txBody>
      </p:sp>
      <p:sp>
        <p:nvSpPr>
          <p:cNvPr id="3" name="Espace réservé du contenu 2"/>
          <p:cNvSpPr>
            <a:spLocks noGrp="1"/>
          </p:cNvSpPr>
          <p:nvPr>
            <p:ph idx="1"/>
          </p:nvPr>
        </p:nvSpPr>
        <p:spPr>
          <a:xfrm>
            <a:off x="457200" y="1412776"/>
            <a:ext cx="8229600" cy="4911824"/>
          </a:xfrm>
        </p:spPr>
        <p:txBody>
          <a:bodyPr/>
          <a:lstStyle/>
          <a:p>
            <a:pPr>
              <a:buNone/>
            </a:pPr>
            <a:endParaRPr lang="fr-FR" dirty="0" smtClean="0"/>
          </a:p>
          <a:p>
            <a:pPr>
              <a:buNone/>
            </a:pPr>
            <a:endParaRPr lang="fr-FR" dirty="0" smtClean="0"/>
          </a:p>
          <a:p>
            <a:r>
              <a:rPr lang="fr-FR" dirty="0" smtClean="0"/>
              <a:t>Au cas ou le projet n’est pas voté au 31 Décembre, le gouvernement ouvre par décret les crédits nécessaires à la marche des services et prend un décret relatif aux recettes.</a:t>
            </a:r>
          </a:p>
          <a:p>
            <a:pPr>
              <a:buNone/>
            </a:pPr>
            <a:r>
              <a:rPr lang="fr-FR" dirty="0" smtClean="0"/>
              <a:t>		1964, 1965,1984,1998,1999,2012, 2017</a:t>
            </a:r>
          </a:p>
          <a:p>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fontScale="92500" lnSpcReduction="10000"/>
          </a:bodyPr>
          <a:lstStyle/>
          <a:p>
            <a:endParaRPr lang="fr-FR" dirty="0" smtClean="0"/>
          </a:p>
          <a:p>
            <a:r>
              <a:rPr lang="fr-FR" dirty="0" smtClean="0"/>
              <a:t>Dans ce cas, les recettes continuent à être perçues conformément aux dispositions législatives et réglementaires en vigueur les concernant à l'exception, toutefois, des recettes dont la suppression est proposée dans le projet de loi de finances. Quant à celles pour lesquelles ledit projet prévoit une diminution de taux, elles seront perçues au nouveau taux proposé.</a:t>
            </a:r>
          </a:p>
          <a:p>
            <a:r>
              <a:rPr lang="fr-FR" dirty="0" smtClean="0"/>
              <a:t>Pour l'application de l'alinéa précédent, les dispositions relatives aux recettes dont la suppression est proposée dans le projet de loi de finances ainsi que celles pour lesquelles ledit projet prévoit une diminution de taux sont reprises par décret.</a:t>
            </a:r>
          </a:p>
          <a:p>
            <a:r>
              <a:rPr lang="fr-FR" dirty="0" smtClean="0"/>
              <a:t>Il est mis fin à l'application desdits décrets dès l'entrée en vigueur de la loi de finances.</a:t>
            </a:r>
          </a:p>
          <a:p>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Les propositions d’amendements formulées par le Parlement ne sont pas recevables lorsque leur adoption aurait pour conséquence par rapport à la L.F proposée ,soit une réduction des ressources soit la création ou l’aggravation d’une charge. (art 77 de la constitution 2011)</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	En vertu de l’article 50 de la constitution, l’intervention du Roi est nécessaire pour achever l’approbation du PLF après le vote par le parlement sinon le PLF ne sera pas exécuté	l’autorisation  du parlement n’est pas suffisante à elle seule.</a:t>
            </a:r>
          </a:p>
          <a:p>
            <a:pPr>
              <a:buNone/>
            </a:pPr>
            <a:endParaRPr lang="fr-FR" dirty="0" smtClean="0"/>
          </a:p>
          <a:p>
            <a:pPr>
              <a:buNone/>
            </a:pPr>
            <a:r>
              <a:rPr lang="fr-FR" dirty="0" smtClean="0"/>
              <a:t>	l’article 42 de la constitution confère au Roi la possibilité d’approuver seul le PLF en cas d’urgence. Le Roi peut demander également une nouvelle lecture.</a:t>
            </a:r>
          </a:p>
        </p:txBody>
      </p:sp>
      <p:sp>
        <p:nvSpPr>
          <p:cNvPr id="4" name="Flèche droite 3"/>
          <p:cNvSpPr/>
          <p:nvPr/>
        </p:nvSpPr>
        <p:spPr>
          <a:xfrm>
            <a:off x="5436096" y="3284984"/>
            <a:ext cx="57606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budget général comporte deux parties: </a:t>
            </a:r>
          </a:p>
          <a:p>
            <a:pPr>
              <a:buNone/>
            </a:pPr>
            <a:endParaRPr lang="fr-FR" dirty="0" smtClean="0"/>
          </a:p>
          <a:p>
            <a:pPr>
              <a:buNone/>
            </a:pPr>
            <a:endParaRPr lang="fr-FR" dirty="0" smtClean="0"/>
          </a:p>
          <a:p>
            <a:pPr>
              <a:buNone/>
            </a:pPr>
            <a:r>
              <a:rPr lang="fr-FR" dirty="0" smtClean="0"/>
              <a:t>			la première partie concerne les ressources</a:t>
            </a:r>
          </a:p>
          <a:p>
            <a:pPr>
              <a:buNone/>
            </a:pPr>
            <a:r>
              <a:rPr lang="fr-FR" dirty="0" smtClean="0"/>
              <a:t> </a:t>
            </a:r>
          </a:p>
          <a:p>
            <a:pPr>
              <a:buNone/>
            </a:pPr>
            <a:r>
              <a:rPr lang="fr-FR" dirty="0" smtClean="0"/>
              <a:t>	 		la seconde est relative aux charges. </a:t>
            </a:r>
          </a:p>
          <a:p>
            <a:endParaRPr lang="fr-FR" dirty="0"/>
          </a:p>
        </p:txBody>
      </p:sp>
      <p:sp>
        <p:nvSpPr>
          <p:cNvPr id="4" name="Flèche droite 3"/>
          <p:cNvSpPr/>
          <p:nvPr/>
        </p:nvSpPr>
        <p:spPr>
          <a:xfrm>
            <a:off x="1115616" y="3356992"/>
            <a:ext cx="100811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115616" y="4437112"/>
            <a:ext cx="1008112"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64672"/>
          </a:xfrm>
        </p:spPr>
        <p:txBody>
          <a:bodyPr>
            <a:normAutofit fontScale="90000"/>
          </a:bodyPr>
          <a:lstStyle/>
          <a:p>
            <a:r>
              <a:rPr lang="fr-FR" sz="5400" dirty="0" smtClean="0">
                <a:solidFill>
                  <a:srgbClr val="FF0000"/>
                </a:solidFill>
              </a:rPr>
              <a:t>Les ressources publiques</a:t>
            </a:r>
            <a:endParaRPr lang="fr-FR" dirty="0"/>
          </a:p>
        </p:txBody>
      </p:sp>
      <p:sp>
        <p:nvSpPr>
          <p:cNvPr id="3" name="Espace réservé du contenu 2"/>
          <p:cNvSpPr>
            <a:spLocks noGrp="1"/>
          </p:cNvSpPr>
          <p:nvPr>
            <p:ph idx="1"/>
          </p:nvPr>
        </p:nvSpPr>
        <p:spPr>
          <a:xfrm>
            <a:off x="457200" y="1196752"/>
            <a:ext cx="8229600" cy="5127848"/>
          </a:xfrm>
        </p:spPr>
        <p:txBody>
          <a:bodyPr>
            <a:normAutofit fontScale="70000" lnSpcReduction="20000"/>
          </a:bodyPr>
          <a:lstStyle/>
          <a:p>
            <a:r>
              <a:rPr lang="fr-FR" dirty="0" smtClean="0"/>
              <a:t>Les recettes de l’Etat sont définies à </a:t>
            </a:r>
            <a:r>
              <a:rPr lang="fr-FR" b="1" dirty="0" smtClean="0"/>
              <a:t>l’article 11 de la LOF :</a:t>
            </a:r>
          </a:p>
          <a:p>
            <a:r>
              <a:rPr lang="fr-FR" i="1" dirty="0" smtClean="0"/>
              <a:t>« Les ressources de l'Etat comprennent:</a:t>
            </a:r>
          </a:p>
          <a:p>
            <a:r>
              <a:rPr lang="fr-FR" i="1" dirty="0" smtClean="0"/>
              <a:t>- les impôts et taxes ;</a:t>
            </a:r>
          </a:p>
          <a:p>
            <a:r>
              <a:rPr lang="fr-FR" i="1" dirty="0" smtClean="0"/>
              <a:t>- le produit des amendes ;</a:t>
            </a:r>
          </a:p>
          <a:p>
            <a:r>
              <a:rPr lang="fr-FR" i="1" dirty="0" smtClean="0"/>
              <a:t>- les rémunérations de services rendus et les redevances ;</a:t>
            </a:r>
          </a:p>
          <a:p>
            <a:r>
              <a:rPr lang="fr-FR" i="1" dirty="0" smtClean="0"/>
              <a:t>- les fonds de concours, dons et legs ;</a:t>
            </a:r>
          </a:p>
          <a:p>
            <a:r>
              <a:rPr lang="fr-FR" i="1" dirty="0" smtClean="0"/>
              <a:t>- les revenus du domaine de l'Etat ;</a:t>
            </a:r>
          </a:p>
          <a:p>
            <a:r>
              <a:rPr lang="fr-FR" i="1" dirty="0" smtClean="0"/>
              <a:t>- le produit de cession des biens meubles et immeubles ;</a:t>
            </a:r>
          </a:p>
          <a:p>
            <a:r>
              <a:rPr lang="fr-FR" i="1" dirty="0" smtClean="0"/>
              <a:t>- le produit des exploitations, les redevances et les parts de bénéfices ainsi</a:t>
            </a:r>
          </a:p>
          <a:p>
            <a:r>
              <a:rPr lang="fr-FR" i="1" dirty="0" smtClean="0"/>
              <a:t>que les ressources et les contributions financières provenant des</a:t>
            </a:r>
          </a:p>
          <a:p>
            <a:r>
              <a:rPr lang="fr-FR" i="1" dirty="0" smtClean="0"/>
              <a:t>établissements et entreprises publics ;</a:t>
            </a:r>
          </a:p>
          <a:p>
            <a:r>
              <a:rPr lang="fr-FR" i="1" dirty="0" smtClean="0"/>
              <a:t>- les remboursements de prêts et avances et les intérêts y afférents ;</a:t>
            </a:r>
          </a:p>
          <a:p>
            <a:r>
              <a:rPr lang="fr-FR" i="1" dirty="0" smtClean="0"/>
              <a:t>- le produit des emprunts ;</a:t>
            </a:r>
          </a:p>
          <a:p>
            <a:r>
              <a:rPr lang="fr-FR" i="1" dirty="0" smtClean="0"/>
              <a:t>- les produits divers.</a:t>
            </a:r>
          </a:p>
          <a:p>
            <a:r>
              <a:rPr lang="fr-FR" i="1" dirty="0" smtClean="0"/>
              <a:t>La rémunération des services rendus par l'Etat est instituée par décret pris sur proposition du ministre intéressé et du ministre chargé des finances. »</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smtClean="0">
                <a:solidFill>
                  <a:srgbClr val="FF0000"/>
                </a:solidFill>
              </a:rPr>
              <a:t>Les charges du budget général comprennent : titres</a:t>
            </a:r>
          </a:p>
          <a:p>
            <a:pPr>
              <a:buNone/>
            </a:pPr>
            <a:endParaRPr lang="fr-FR" dirty="0" smtClean="0"/>
          </a:p>
          <a:p>
            <a:pPr>
              <a:buNone/>
            </a:pPr>
            <a:endParaRPr lang="fr-FR" dirty="0" smtClean="0"/>
          </a:p>
          <a:p>
            <a:r>
              <a:rPr lang="fr-FR" dirty="0" smtClean="0"/>
              <a:t>les dépenses de fonctionnement , </a:t>
            </a:r>
          </a:p>
          <a:p>
            <a:r>
              <a:rPr lang="fr-FR" dirty="0" smtClean="0"/>
              <a:t>les dépenses d'investissement et </a:t>
            </a:r>
          </a:p>
          <a:p>
            <a:r>
              <a:rPr lang="fr-FR" dirty="0" smtClean="0"/>
              <a:t>les dépenses relatives au service de la dette publique. </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20000"/>
          </a:bodyPr>
          <a:lstStyle/>
          <a:p>
            <a:pPr algn="just">
              <a:buNone/>
            </a:pPr>
            <a:r>
              <a:rPr lang="fr-FR" sz="2800" b="1" dirty="0" smtClean="0">
                <a:solidFill>
                  <a:srgbClr val="FF0000"/>
                </a:solidFill>
              </a:rPr>
              <a:t>Selon l’article 14 de la LOF, les dépenses de fonctionnement comprennent: </a:t>
            </a:r>
          </a:p>
          <a:p>
            <a:pPr>
              <a:buNone/>
            </a:pPr>
            <a:r>
              <a:rPr lang="fr-FR" sz="2800" dirty="0" smtClean="0"/>
              <a:t>	-les dotations des pouvoirs publics; </a:t>
            </a:r>
          </a:p>
          <a:p>
            <a:pPr>
              <a:buNone/>
            </a:pPr>
            <a:r>
              <a:rPr lang="fr-FR" dirty="0" smtClean="0"/>
              <a:t>	-les dépenses de personnel et du matériel afférentes au fonctionnement des services publics; </a:t>
            </a:r>
          </a:p>
          <a:p>
            <a:pPr>
              <a:buNone/>
            </a:pPr>
            <a:r>
              <a:rPr lang="fr-FR" dirty="0" smtClean="0"/>
              <a:t>	-les dépenses diverses relatives à l'intervention de l'Etat notamment en matière administrative, économique, sociale et culturelle et environnementale ; </a:t>
            </a:r>
          </a:p>
          <a:p>
            <a:pPr>
              <a:buNone/>
            </a:pPr>
            <a:r>
              <a:rPr lang="fr-FR" dirty="0" smtClean="0"/>
              <a:t>	-les dépenses relatives à l'exécution des arrêts et décisions </a:t>
            </a:r>
          </a:p>
          <a:p>
            <a:pPr lvl="1">
              <a:buNone/>
            </a:pPr>
            <a:r>
              <a:rPr lang="fr-FR" sz="2600" dirty="0" smtClean="0"/>
              <a:t>judiciaires prononcés à l'encontre de l'Etat; </a:t>
            </a:r>
          </a:p>
          <a:p>
            <a:pPr lvl="1">
              <a:buNone/>
            </a:pPr>
            <a:r>
              <a:rPr lang="fr-FR" sz="2600" dirty="0" smtClean="0"/>
              <a:t>-les dépenses de la dette viagère; </a:t>
            </a:r>
          </a:p>
          <a:p>
            <a:pPr lvl="1">
              <a:buNone/>
            </a:pPr>
            <a:r>
              <a:rPr lang="fr-FR" sz="2600" dirty="0" smtClean="0"/>
              <a:t>-les dépenses relatives aux charges communes; </a:t>
            </a:r>
          </a:p>
          <a:p>
            <a:pPr lvl="1">
              <a:buNone/>
            </a:pPr>
            <a:r>
              <a:rPr lang="fr-FR" sz="2600" dirty="0" smtClean="0"/>
              <a:t>-les dépenses relatives aux remboursements, dégrèvements et restitutions, fiscaux; </a:t>
            </a:r>
          </a:p>
          <a:p>
            <a:pPr lvl="1">
              <a:buNone/>
            </a:pPr>
            <a:r>
              <a:rPr lang="fr-FR" sz="2600" dirty="0" smtClean="0"/>
              <a:t>-les dépenses imprévues et les dotations provisionnelles.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smtClean="0"/>
          </a:p>
          <a:p>
            <a:r>
              <a:rPr lang="fr-FR" dirty="0" smtClean="0"/>
              <a:t>Les dépenses de personnel comprennent: </a:t>
            </a:r>
          </a:p>
          <a:p>
            <a:pPr>
              <a:buNone/>
            </a:pPr>
            <a:r>
              <a:rPr lang="fr-FR" dirty="0" smtClean="0"/>
              <a:t>-les traitements, salaires et indemnités, </a:t>
            </a:r>
          </a:p>
          <a:p>
            <a:pPr>
              <a:buNone/>
            </a:pPr>
            <a:r>
              <a:rPr lang="fr-FR" dirty="0" smtClean="0"/>
              <a:t>-et les cotisations de l'Etat au titre de la prévoyance sociale et de la retraite.</a:t>
            </a:r>
          </a:p>
          <a:p>
            <a:pPr>
              <a:buNone/>
            </a:pPr>
            <a:r>
              <a:rPr lang="fr-FR" dirty="0" smtClean="0"/>
              <a:t>	</a:t>
            </a:r>
          </a:p>
          <a:p>
            <a:pPr>
              <a:buNone/>
            </a:pPr>
            <a:r>
              <a:rPr lang="fr-FR" dirty="0" smtClean="0"/>
              <a:t>	Les crédits ouverts au titre des dépenses de fonctionnement sont annuels. </a:t>
            </a:r>
          </a:p>
          <a:p>
            <a:endParaRPr lang="fr-FR" dirty="0"/>
          </a:p>
        </p:txBody>
      </p:sp>
      <p:sp>
        <p:nvSpPr>
          <p:cNvPr id="4" name="Flèche vers le bas 3"/>
          <p:cNvSpPr/>
          <p:nvPr/>
        </p:nvSpPr>
        <p:spPr>
          <a:xfrm>
            <a:off x="3563888" y="4437112"/>
            <a:ext cx="86409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2299</Words>
  <Application>Microsoft Office PowerPoint</Application>
  <PresentationFormat>Affichage à l'écran (4:3)</PresentationFormat>
  <Paragraphs>241</Paragraphs>
  <Slides>43</Slides>
  <Notes>0</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Débit</vt:lpstr>
      <vt:lpstr> </vt:lpstr>
      <vt:lpstr> La structure budgétaire</vt:lpstr>
      <vt:lpstr>Diapositive 3</vt:lpstr>
      <vt:lpstr>  Le budget de l’Etat</vt:lpstr>
      <vt:lpstr>Diapositive 5</vt:lpstr>
      <vt:lpstr>Les ressources publiques</vt:lpstr>
      <vt:lpstr>Diapositive 7</vt:lpstr>
      <vt:lpstr>Diapositive 8</vt:lpstr>
      <vt:lpstr>Diapositive 9</vt:lpstr>
      <vt:lpstr>Diapositive 10</vt:lpstr>
      <vt:lpstr>Les dépenses relatives aux charges communes</vt:lpstr>
      <vt:lpstr>Diapositive 12</vt:lpstr>
      <vt:lpstr>Diapositive 13</vt:lpstr>
      <vt:lpstr>La dette viagère</vt:lpstr>
      <vt:lpstr>Les dépenses d’investissement</vt:lpstr>
      <vt:lpstr>Les dépenses relatives à la dette publique</vt:lpstr>
      <vt:lpstr>Les dépenses publiques</vt:lpstr>
      <vt:lpstr>Les facteurs explicatifs de l’explosion des dépenses publiques</vt:lpstr>
      <vt:lpstr>Diapositive 19</vt:lpstr>
      <vt:lpstr>Diapositive 20</vt:lpstr>
      <vt:lpstr>Diapositive 21</vt:lpstr>
      <vt:lpstr>Diapositive 22</vt:lpstr>
      <vt:lpstr>Les organes et les personnes chargés de la préparation du projet de LF</vt:lpstr>
      <vt:lpstr>Diapositive 24</vt:lpstr>
      <vt:lpstr> Article 88 de la constitution</vt:lpstr>
      <vt:lpstr>Les rapports qui accompagnent le PLF</vt:lpstr>
      <vt:lpstr>Diapositive 27</vt:lpstr>
      <vt:lpstr>Diapositive 28</vt:lpstr>
      <vt:lpstr>Diapositive 29</vt:lpstr>
      <vt:lpstr>Diapositive 30</vt:lpstr>
      <vt:lpstr>Diapositive 31</vt:lpstr>
      <vt:lpstr>Diapositive 32</vt:lpstr>
      <vt:lpstr>Les étapes d’élaboration du projet de loi de finances</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La structure budgétaire</dc:title>
  <dc:creator>mohamed</dc:creator>
  <cp:lastModifiedBy>mohamed</cp:lastModifiedBy>
  <cp:revision>3</cp:revision>
  <dcterms:created xsi:type="dcterms:W3CDTF">2020-03-18T18:16:10Z</dcterms:created>
  <dcterms:modified xsi:type="dcterms:W3CDTF">2020-03-18T21:14:20Z</dcterms:modified>
</cp:coreProperties>
</file>